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492" y="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DFB87C-64EE-4F74-9159-8B5D9013EA3B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8943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E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F2054-9303-440F-99FD-225988D8441E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525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AF6F5-EC94-4040-B95D-C4724537EE94}" type="slidenum">
              <a:rPr lang="en-IE"/>
              <a:pPr/>
              <a:t>1</a:t>
            </a:fld>
            <a:endParaRPr lang="en-IE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EA315-62E6-4FEB-AB80-D5AF73FF2B66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348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3AE19-355B-4BEC-9C50-C34525952420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212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0628-F255-47F6-A218-3D2E11DA1BD5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4938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97A486-698B-4B7E-BE3D-B32AFA0D4856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746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683A-C578-4E52-9F08-CAE2A8935634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295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BBCC3-A9A9-42F9-9B4E-838EAC1CB47B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317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1A1D0-99E5-40D5-ABE0-6369621E17BF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975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DE8E1-72A0-4189-8E0F-07ED6C5B9E79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684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279D7-875A-463D-AA5C-C233EC8E8210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809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6DDC6-6D86-4C2D-948A-7C6BBB92F687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416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1B2F5-54B5-4655-9312-F3A24DDABF0E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097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AFEB5-8739-453D-AABA-BEEE76DB33A2}" type="slidenum">
              <a:rPr lang="en-IE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04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B436CD-8B7A-4877-84DA-30F87073D8D3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bisectangl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mathopenref.com/constincircle.html" TargetMode="External"/><Relationship Id="rId4" Type="http://schemas.openxmlformats.org/officeDocument/2006/relationships/hyperlink" Target="http://www.mathopenref.com/constincente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IE" sz="3200" smtClean="0"/>
              <a:t>Inchiorcail (incircle) a thógáil </a:t>
            </a:r>
            <a:endParaRPr lang="en-IE" sz="3200"/>
          </a:p>
        </p:txBody>
      </p:sp>
      <p:sp>
        <p:nvSpPr>
          <p:cNvPr id="2131" name="Arc 83"/>
          <p:cNvSpPr>
            <a:spLocks/>
          </p:cNvSpPr>
          <p:nvPr/>
        </p:nvSpPr>
        <p:spPr bwMode="auto">
          <a:xfrm>
            <a:off x="3014663" y="3556000"/>
            <a:ext cx="1084262" cy="1020763"/>
          </a:xfrm>
          <a:custGeom>
            <a:avLst/>
            <a:gdLst>
              <a:gd name="G0" fmla="+- 0 0 0"/>
              <a:gd name="G1" fmla="+- 19602 0 0"/>
              <a:gd name="G2" fmla="+- 21600 0 0"/>
              <a:gd name="T0" fmla="*/ 9073 w 21578"/>
              <a:gd name="T1" fmla="*/ 0 h 19602"/>
              <a:gd name="T2" fmla="*/ 21578 w 21578"/>
              <a:gd name="T3" fmla="*/ 18628 h 19602"/>
              <a:gd name="T4" fmla="*/ 0 w 21578"/>
              <a:gd name="T5" fmla="*/ 19602 h 19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8" h="19602" fill="none" extrusionOk="0">
                <a:moveTo>
                  <a:pt x="9073" y="-1"/>
                </a:moveTo>
                <a:cubicBezTo>
                  <a:pt x="16392" y="3387"/>
                  <a:pt x="21214" y="10570"/>
                  <a:pt x="21578" y="18627"/>
                </a:cubicBezTo>
              </a:path>
              <a:path w="21578" h="19602" stroke="0" extrusionOk="0">
                <a:moveTo>
                  <a:pt x="9073" y="-1"/>
                </a:moveTo>
                <a:cubicBezTo>
                  <a:pt x="16392" y="3387"/>
                  <a:pt x="21214" y="10570"/>
                  <a:pt x="21578" y="18627"/>
                </a:cubicBezTo>
                <a:lnTo>
                  <a:pt x="0" y="19602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2" name="Freeform 84"/>
          <p:cNvSpPr>
            <a:spLocks/>
          </p:cNvSpPr>
          <p:nvPr/>
        </p:nvSpPr>
        <p:spPr bwMode="auto">
          <a:xfrm>
            <a:off x="3706813" y="2038350"/>
            <a:ext cx="2354262" cy="2446338"/>
          </a:xfrm>
          <a:custGeom>
            <a:avLst/>
            <a:gdLst>
              <a:gd name="T0" fmla="*/ 1483 w 1483"/>
              <a:gd name="T1" fmla="*/ 837 h 1541"/>
              <a:gd name="T2" fmla="*/ 1473 w 1483"/>
              <a:gd name="T3" fmla="*/ 917 h 1541"/>
              <a:gd name="T4" fmla="*/ 1453 w 1483"/>
              <a:gd name="T5" fmla="*/ 1002 h 1541"/>
              <a:gd name="T6" fmla="*/ 1424 w 1483"/>
              <a:gd name="T7" fmla="*/ 1082 h 1541"/>
              <a:gd name="T8" fmla="*/ 1384 w 1483"/>
              <a:gd name="T9" fmla="*/ 1157 h 1541"/>
              <a:gd name="T10" fmla="*/ 1339 w 1483"/>
              <a:gd name="T11" fmla="*/ 1226 h 1541"/>
              <a:gd name="T12" fmla="*/ 1290 w 1483"/>
              <a:gd name="T13" fmla="*/ 1296 h 1541"/>
              <a:gd name="T14" fmla="*/ 1230 w 1483"/>
              <a:gd name="T15" fmla="*/ 1354 h 1541"/>
              <a:gd name="T16" fmla="*/ 1166 w 1483"/>
              <a:gd name="T17" fmla="*/ 1402 h 1541"/>
              <a:gd name="T18" fmla="*/ 1096 w 1483"/>
              <a:gd name="T19" fmla="*/ 1445 h 1541"/>
              <a:gd name="T20" fmla="*/ 1017 w 1483"/>
              <a:gd name="T21" fmla="*/ 1482 h 1541"/>
              <a:gd name="T22" fmla="*/ 943 w 1483"/>
              <a:gd name="T23" fmla="*/ 1509 h 1541"/>
              <a:gd name="T24" fmla="*/ 863 w 1483"/>
              <a:gd name="T25" fmla="*/ 1530 h 1541"/>
              <a:gd name="T26" fmla="*/ 784 w 1483"/>
              <a:gd name="T27" fmla="*/ 1541 h 1541"/>
              <a:gd name="T28" fmla="*/ 700 w 1483"/>
              <a:gd name="T29" fmla="*/ 1541 h 1541"/>
              <a:gd name="T30" fmla="*/ 625 w 1483"/>
              <a:gd name="T31" fmla="*/ 1530 h 1541"/>
              <a:gd name="T32" fmla="*/ 541 w 1483"/>
              <a:gd name="T33" fmla="*/ 1509 h 1541"/>
              <a:gd name="T34" fmla="*/ 467 w 1483"/>
              <a:gd name="T35" fmla="*/ 1482 h 1541"/>
              <a:gd name="T36" fmla="*/ 387 w 1483"/>
              <a:gd name="T37" fmla="*/ 1445 h 1541"/>
              <a:gd name="T38" fmla="*/ 318 w 1483"/>
              <a:gd name="T39" fmla="*/ 1402 h 1541"/>
              <a:gd name="T40" fmla="*/ 258 w 1483"/>
              <a:gd name="T41" fmla="*/ 1354 h 1541"/>
              <a:gd name="T42" fmla="*/ 194 w 1483"/>
              <a:gd name="T43" fmla="*/ 1296 h 1541"/>
              <a:gd name="T44" fmla="*/ 144 w 1483"/>
              <a:gd name="T45" fmla="*/ 1226 h 1541"/>
              <a:gd name="T46" fmla="*/ 100 w 1483"/>
              <a:gd name="T47" fmla="*/ 1157 h 1541"/>
              <a:gd name="T48" fmla="*/ 65 w 1483"/>
              <a:gd name="T49" fmla="*/ 1082 h 1541"/>
              <a:gd name="T50" fmla="*/ 35 w 1483"/>
              <a:gd name="T51" fmla="*/ 1002 h 1541"/>
              <a:gd name="T52" fmla="*/ 10 w 1483"/>
              <a:gd name="T53" fmla="*/ 917 h 1541"/>
              <a:gd name="T54" fmla="*/ 0 w 1483"/>
              <a:gd name="T55" fmla="*/ 837 h 1541"/>
              <a:gd name="T56" fmla="*/ 0 w 1483"/>
              <a:gd name="T57" fmla="*/ 752 h 1541"/>
              <a:gd name="T58" fmla="*/ 5 w 1483"/>
              <a:gd name="T59" fmla="*/ 666 h 1541"/>
              <a:gd name="T60" fmla="*/ 25 w 1483"/>
              <a:gd name="T61" fmla="*/ 581 h 1541"/>
              <a:gd name="T62" fmla="*/ 50 w 1483"/>
              <a:gd name="T63" fmla="*/ 501 h 1541"/>
              <a:gd name="T64" fmla="*/ 80 w 1483"/>
              <a:gd name="T65" fmla="*/ 427 h 1541"/>
              <a:gd name="T66" fmla="*/ 119 w 1483"/>
              <a:gd name="T67" fmla="*/ 352 h 1541"/>
              <a:gd name="T68" fmla="*/ 169 w 1483"/>
              <a:gd name="T69" fmla="*/ 283 h 1541"/>
              <a:gd name="T70" fmla="*/ 229 w 1483"/>
              <a:gd name="T71" fmla="*/ 224 h 1541"/>
              <a:gd name="T72" fmla="*/ 288 w 1483"/>
              <a:gd name="T73" fmla="*/ 165 h 1541"/>
              <a:gd name="T74" fmla="*/ 352 w 1483"/>
              <a:gd name="T75" fmla="*/ 117 h 1541"/>
              <a:gd name="T76" fmla="*/ 427 w 1483"/>
              <a:gd name="T77" fmla="*/ 75 h 1541"/>
              <a:gd name="T78" fmla="*/ 501 w 1483"/>
              <a:gd name="T79" fmla="*/ 43 h 1541"/>
              <a:gd name="T80" fmla="*/ 581 w 1483"/>
              <a:gd name="T81" fmla="*/ 21 h 1541"/>
              <a:gd name="T82" fmla="*/ 660 w 1483"/>
              <a:gd name="T83" fmla="*/ 5 h 1541"/>
              <a:gd name="T84" fmla="*/ 744 w 1483"/>
              <a:gd name="T85" fmla="*/ 0 h 1541"/>
              <a:gd name="T86" fmla="*/ 829 w 1483"/>
              <a:gd name="T87" fmla="*/ 5 h 1541"/>
              <a:gd name="T88" fmla="*/ 903 w 1483"/>
              <a:gd name="T89" fmla="*/ 21 h 1541"/>
              <a:gd name="T90" fmla="*/ 982 w 1483"/>
              <a:gd name="T91" fmla="*/ 43 h 1541"/>
              <a:gd name="T92" fmla="*/ 1062 w 1483"/>
              <a:gd name="T93" fmla="*/ 75 h 1541"/>
              <a:gd name="T94" fmla="*/ 1131 w 1483"/>
              <a:gd name="T95" fmla="*/ 117 h 1541"/>
              <a:gd name="T96" fmla="*/ 1195 w 1483"/>
              <a:gd name="T97" fmla="*/ 165 h 1541"/>
              <a:gd name="T98" fmla="*/ 1260 w 1483"/>
              <a:gd name="T99" fmla="*/ 224 h 1541"/>
              <a:gd name="T100" fmla="*/ 1314 w 1483"/>
              <a:gd name="T101" fmla="*/ 283 h 1541"/>
              <a:gd name="T102" fmla="*/ 1364 w 1483"/>
              <a:gd name="T103" fmla="*/ 352 h 1541"/>
              <a:gd name="T104" fmla="*/ 1404 w 1483"/>
              <a:gd name="T105" fmla="*/ 427 h 1541"/>
              <a:gd name="T106" fmla="*/ 1438 w 1483"/>
              <a:gd name="T107" fmla="*/ 501 h 1541"/>
              <a:gd name="T108" fmla="*/ 1463 w 1483"/>
              <a:gd name="T109" fmla="*/ 581 h 1541"/>
              <a:gd name="T110" fmla="*/ 1478 w 1483"/>
              <a:gd name="T111" fmla="*/ 666 h 1541"/>
              <a:gd name="T112" fmla="*/ 1483 w 1483"/>
              <a:gd name="T113" fmla="*/ 752 h 1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483" h="1541">
                <a:moveTo>
                  <a:pt x="1483" y="773"/>
                </a:moveTo>
                <a:lnTo>
                  <a:pt x="1483" y="794"/>
                </a:lnTo>
                <a:lnTo>
                  <a:pt x="1483" y="816"/>
                </a:lnTo>
                <a:lnTo>
                  <a:pt x="1483" y="837"/>
                </a:lnTo>
                <a:lnTo>
                  <a:pt x="1478" y="858"/>
                </a:lnTo>
                <a:lnTo>
                  <a:pt x="1478" y="880"/>
                </a:lnTo>
                <a:lnTo>
                  <a:pt x="1473" y="901"/>
                </a:lnTo>
                <a:lnTo>
                  <a:pt x="1473" y="917"/>
                </a:lnTo>
                <a:lnTo>
                  <a:pt x="1468" y="938"/>
                </a:lnTo>
                <a:lnTo>
                  <a:pt x="1463" y="960"/>
                </a:lnTo>
                <a:lnTo>
                  <a:pt x="1458" y="981"/>
                </a:lnTo>
                <a:lnTo>
                  <a:pt x="1453" y="1002"/>
                </a:lnTo>
                <a:lnTo>
                  <a:pt x="1443" y="1018"/>
                </a:lnTo>
                <a:lnTo>
                  <a:pt x="1438" y="1040"/>
                </a:lnTo>
                <a:lnTo>
                  <a:pt x="1433" y="1061"/>
                </a:lnTo>
                <a:lnTo>
                  <a:pt x="1424" y="1082"/>
                </a:lnTo>
                <a:lnTo>
                  <a:pt x="1409" y="1098"/>
                </a:lnTo>
                <a:lnTo>
                  <a:pt x="1404" y="1120"/>
                </a:lnTo>
                <a:lnTo>
                  <a:pt x="1394" y="1136"/>
                </a:lnTo>
                <a:lnTo>
                  <a:pt x="1384" y="1157"/>
                </a:lnTo>
                <a:lnTo>
                  <a:pt x="1374" y="1173"/>
                </a:lnTo>
                <a:lnTo>
                  <a:pt x="1364" y="1194"/>
                </a:lnTo>
                <a:lnTo>
                  <a:pt x="1349" y="1210"/>
                </a:lnTo>
                <a:lnTo>
                  <a:pt x="1339" y="1226"/>
                </a:lnTo>
                <a:lnTo>
                  <a:pt x="1329" y="1248"/>
                </a:lnTo>
                <a:lnTo>
                  <a:pt x="1314" y="1264"/>
                </a:lnTo>
                <a:lnTo>
                  <a:pt x="1300" y="1280"/>
                </a:lnTo>
                <a:lnTo>
                  <a:pt x="1290" y="1296"/>
                </a:lnTo>
                <a:lnTo>
                  <a:pt x="1275" y="1312"/>
                </a:lnTo>
                <a:lnTo>
                  <a:pt x="1260" y="1327"/>
                </a:lnTo>
                <a:lnTo>
                  <a:pt x="1245" y="1338"/>
                </a:lnTo>
                <a:lnTo>
                  <a:pt x="1230" y="1354"/>
                </a:lnTo>
                <a:lnTo>
                  <a:pt x="1210" y="1365"/>
                </a:lnTo>
                <a:lnTo>
                  <a:pt x="1195" y="1375"/>
                </a:lnTo>
                <a:lnTo>
                  <a:pt x="1181" y="1391"/>
                </a:lnTo>
                <a:lnTo>
                  <a:pt x="1166" y="1402"/>
                </a:lnTo>
                <a:lnTo>
                  <a:pt x="1146" y="1413"/>
                </a:lnTo>
                <a:lnTo>
                  <a:pt x="1131" y="1423"/>
                </a:lnTo>
                <a:lnTo>
                  <a:pt x="1111" y="1434"/>
                </a:lnTo>
                <a:lnTo>
                  <a:pt x="1096" y="1445"/>
                </a:lnTo>
                <a:lnTo>
                  <a:pt x="1076" y="1455"/>
                </a:lnTo>
                <a:lnTo>
                  <a:pt x="1062" y="1466"/>
                </a:lnTo>
                <a:lnTo>
                  <a:pt x="1042" y="1477"/>
                </a:lnTo>
                <a:lnTo>
                  <a:pt x="1017" y="1482"/>
                </a:lnTo>
                <a:lnTo>
                  <a:pt x="1002" y="1493"/>
                </a:lnTo>
                <a:lnTo>
                  <a:pt x="982" y="1498"/>
                </a:lnTo>
                <a:lnTo>
                  <a:pt x="962" y="1503"/>
                </a:lnTo>
                <a:lnTo>
                  <a:pt x="943" y="1509"/>
                </a:lnTo>
                <a:lnTo>
                  <a:pt x="923" y="1514"/>
                </a:lnTo>
                <a:lnTo>
                  <a:pt x="903" y="1519"/>
                </a:lnTo>
                <a:lnTo>
                  <a:pt x="883" y="1525"/>
                </a:lnTo>
                <a:lnTo>
                  <a:pt x="863" y="1530"/>
                </a:lnTo>
                <a:lnTo>
                  <a:pt x="848" y="1530"/>
                </a:lnTo>
                <a:lnTo>
                  <a:pt x="829" y="1535"/>
                </a:lnTo>
                <a:lnTo>
                  <a:pt x="804" y="1535"/>
                </a:lnTo>
                <a:lnTo>
                  <a:pt x="784" y="1541"/>
                </a:lnTo>
                <a:lnTo>
                  <a:pt x="764" y="1541"/>
                </a:lnTo>
                <a:lnTo>
                  <a:pt x="744" y="1541"/>
                </a:lnTo>
                <a:lnTo>
                  <a:pt x="719" y="1541"/>
                </a:lnTo>
                <a:lnTo>
                  <a:pt x="700" y="1541"/>
                </a:lnTo>
                <a:lnTo>
                  <a:pt x="680" y="1535"/>
                </a:lnTo>
                <a:lnTo>
                  <a:pt x="660" y="1535"/>
                </a:lnTo>
                <a:lnTo>
                  <a:pt x="640" y="1530"/>
                </a:lnTo>
                <a:lnTo>
                  <a:pt x="625" y="1530"/>
                </a:lnTo>
                <a:lnTo>
                  <a:pt x="600" y="1525"/>
                </a:lnTo>
                <a:lnTo>
                  <a:pt x="581" y="1519"/>
                </a:lnTo>
                <a:lnTo>
                  <a:pt x="561" y="1514"/>
                </a:lnTo>
                <a:lnTo>
                  <a:pt x="541" y="1509"/>
                </a:lnTo>
                <a:lnTo>
                  <a:pt x="521" y="1503"/>
                </a:lnTo>
                <a:lnTo>
                  <a:pt x="501" y="1498"/>
                </a:lnTo>
                <a:lnTo>
                  <a:pt x="481" y="1493"/>
                </a:lnTo>
                <a:lnTo>
                  <a:pt x="467" y="1482"/>
                </a:lnTo>
                <a:lnTo>
                  <a:pt x="447" y="1477"/>
                </a:lnTo>
                <a:lnTo>
                  <a:pt x="427" y="1466"/>
                </a:lnTo>
                <a:lnTo>
                  <a:pt x="407" y="1455"/>
                </a:lnTo>
                <a:lnTo>
                  <a:pt x="387" y="1445"/>
                </a:lnTo>
                <a:lnTo>
                  <a:pt x="372" y="1434"/>
                </a:lnTo>
                <a:lnTo>
                  <a:pt x="352" y="1423"/>
                </a:lnTo>
                <a:lnTo>
                  <a:pt x="338" y="1413"/>
                </a:lnTo>
                <a:lnTo>
                  <a:pt x="318" y="1402"/>
                </a:lnTo>
                <a:lnTo>
                  <a:pt x="303" y="1391"/>
                </a:lnTo>
                <a:lnTo>
                  <a:pt x="288" y="1375"/>
                </a:lnTo>
                <a:lnTo>
                  <a:pt x="273" y="1365"/>
                </a:lnTo>
                <a:lnTo>
                  <a:pt x="258" y="1354"/>
                </a:lnTo>
                <a:lnTo>
                  <a:pt x="243" y="1338"/>
                </a:lnTo>
                <a:lnTo>
                  <a:pt x="229" y="1327"/>
                </a:lnTo>
                <a:lnTo>
                  <a:pt x="209" y="1312"/>
                </a:lnTo>
                <a:lnTo>
                  <a:pt x="194" y="1296"/>
                </a:lnTo>
                <a:lnTo>
                  <a:pt x="184" y="1280"/>
                </a:lnTo>
                <a:lnTo>
                  <a:pt x="169" y="1264"/>
                </a:lnTo>
                <a:lnTo>
                  <a:pt x="154" y="1248"/>
                </a:lnTo>
                <a:lnTo>
                  <a:pt x="144" y="1226"/>
                </a:lnTo>
                <a:lnTo>
                  <a:pt x="134" y="1210"/>
                </a:lnTo>
                <a:lnTo>
                  <a:pt x="119" y="1194"/>
                </a:lnTo>
                <a:lnTo>
                  <a:pt x="110" y="1173"/>
                </a:lnTo>
                <a:lnTo>
                  <a:pt x="100" y="1157"/>
                </a:lnTo>
                <a:lnTo>
                  <a:pt x="90" y="1136"/>
                </a:lnTo>
                <a:lnTo>
                  <a:pt x="80" y="1120"/>
                </a:lnTo>
                <a:lnTo>
                  <a:pt x="75" y="1098"/>
                </a:lnTo>
                <a:lnTo>
                  <a:pt x="65" y="1082"/>
                </a:lnTo>
                <a:lnTo>
                  <a:pt x="55" y="1061"/>
                </a:lnTo>
                <a:lnTo>
                  <a:pt x="50" y="1040"/>
                </a:lnTo>
                <a:lnTo>
                  <a:pt x="45" y="1018"/>
                </a:lnTo>
                <a:lnTo>
                  <a:pt x="35" y="1002"/>
                </a:lnTo>
                <a:lnTo>
                  <a:pt x="30" y="981"/>
                </a:lnTo>
                <a:lnTo>
                  <a:pt x="25" y="960"/>
                </a:lnTo>
                <a:lnTo>
                  <a:pt x="15" y="938"/>
                </a:lnTo>
                <a:lnTo>
                  <a:pt x="10" y="917"/>
                </a:lnTo>
                <a:lnTo>
                  <a:pt x="10" y="901"/>
                </a:lnTo>
                <a:lnTo>
                  <a:pt x="5" y="880"/>
                </a:lnTo>
                <a:lnTo>
                  <a:pt x="5" y="858"/>
                </a:lnTo>
                <a:lnTo>
                  <a:pt x="0" y="837"/>
                </a:lnTo>
                <a:lnTo>
                  <a:pt x="0" y="816"/>
                </a:lnTo>
                <a:lnTo>
                  <a:pt x="0" y="794"/>
                </a:lnTo>
                <a:lnTo>
                  <a:pt x="0" y="773"/>
                </a:lnTo>
                <a:lnTo>
                  <a:pt x="0" y="752"/>
                </a:lnTo>
                <a:lnTo>
                  <a:pt x="0" y="730"/>
                </a:lnTo>
                <a:lnTo>
                  <a:pt x="0" y="709"/>
                </a:lnTo>
                <a:lnTo>
                  <a:pt x="5" y="688"/>
                </a:lnTo>
                <a:lnTo>
                  <a:pt x="5" y="666"/>
                </a:lnTo>
                <a:lnTo>
                  <a:pt x="10" y="645"/>
                </a:lnTo>
                <a:lnTo>
                  <a:pt x="10" y="624"/>
                </a:lnTo>
                <a:lnTo>
                  <a:pt x="15" y="602"/>
                </a:lnTo>
                <a:lnTo>
                  <a:pt x="25" y="581"/>
                </a:lnTo>
                <a:lnTo>
                  <a:pt x="30" y="560"/>
                </a:lnTo>
                <a:lnTo>
                  <a:pt x="35" y="544"/>
                </a:lnTo>
                <a:lnTo>
                  <a:pt x="45" y="522"/>
                </a:lnTo>
                <a:lnTo>
                  <a:pt x="50" y="501"/>
                </a:lnTo>
                <a:lnTo>
                  <a:pt x="55" y="480"/>
                </a:lnTo>
                <a:lnTo>
                  <a:pt x="65" y="464"/>
                </a:lnTo>
                <a:lnTo>
                  <a:pt x="75" y="448"/>
                </a:lnTo>
                <a:lnTo>
                  <a:pt x="80" y="427"/>
                </a:lnTo>
                <a:lnTo>
                  <a:pt x="90" y="411"/>
                </a:lnTo>
                <a:lnTo>
                  <a:pt x="100" y="389"/>
                </a:lnTo>
                <a:lnTo>
                  <a:pt x="110" y="373"/>
                </a:lnTo>
                <a:lnTo>
                  <a:pt x="119" y="352"/>
                </a:lnTo>
                <a:lnTo>
                  <a:pt x="134" y="336"/>
                </a:lnTo>
                <a:lnTo>
                  <a:pt x="144" y="320"/>
                </a:lnTo>
                <a:lnTo>
                  <a:pt x="154" y="304"/>
                </a:lnTo>
                <a:lnTo>
                  <a:pt x="169" y="283"/>
                </a:lnTo>
                <a:lnTo>
                  <a:pt x="184" y="267"/>
                </a:lnTo>
                <a:lnTo>
                  <a:pt x="194" y="251"/>
                </a:lnTo>
                <a:lnTo>
                  <a:pt x="209" y="235"/>
                </a:lnTo>
                <a:lnTo>
                  <a:pt x="229" y="224"/>
                </a:lnTo>
                <a:lnTo>
                  <a:pt x="243" y="208"/>
                </a:lnTo>
                <a:lnTo>
                  <a:pt x="258" y="192"/>
                </a:lnTo>
                <a:lnTo>
                  <a:pt x="273" y="181"/>
                </a:lnTo>
                <a:lnTo>
                  <a:pt x="288" y="165"/>
                </a:lnTo>
                <a:lnTo>
                  <a:pt x="303" y="155"/>
                </a:lnTo>
                <a:lnTo>
                  <a:pt x="318" y="139"/>
                </a:lnTo>
                <a:lnTo>
                  <a:pt x="338" y="128"/>
                </a:lnTo>
                <a:lnTo>
                  <a:pt x="352" y="117"/>
                </a:lnTo>
                <a:lnTo>
                  <a:pt x="372" y="107"/>
                </a:lnTo>
                <a:lnTo>
                  <a:pt x="387" y="96"/>
                </a:lnTo>
                <a:lnTo>
                  <a:pt x="407" y="85"/>
                </a:lnTo>
                <a:lnTo>
                  <a:pt x="427" y="75"/>
                </a:lnTo>
                <a:lnTo>
                  <a:pt x="447" y="69"/>
                </a:lnTo>
                <a:lnTo>
                  <a:pt x="467" y="59"/>
                </a:lnTo>
                <a:lnTo>
                  <a:pt x="481" y="53"/>
                </a:lnTo>
                <a:lnTo>
                  <a:pt x="501" y="43"/>
                </a:lnTo>
                <a:lnTo>
                  <a:pt x="521" y="37"/>
                </a:lnTo>
                <a:lnTo>
                  <a:pt x="541" y="32"/>
                </a:lnTo>
                <a:lnTo>
                  <a:pt x="561" y="27"/>
                </a:lnTo>
                <a:lnTo>
                  <a:pt x="581" y="21"/>
                </a:lnTo>
                <a:lnTo>
                  <a:pt x="600" y="16"/>
                </a:lnTo>
                <a:lnTo>
                  <a:pt x="625" y="11"/>
                </a:lnTo>
                <a:lnTo>
                  <a:pt x="640" y="11"/>
                </a:lnTo>
                <a:lnTo>
                  <a:pt x="660" y="5"/>
                </a:lnTo>
                <a:lnTo>
                  <a:pt x="680" y="5"/>
                </a:lnTo>
                <a:lnTo>
                  <a:pt x="700" y="5"/>
                </a:lnTo>
                <a:lnTo>
                  <a:pt x="719" y="0"/>
                </a:lnTo>
                <a:lnTo>
                  <a:pt x="744" y="0"/>
                </a:lnTo>
                <a:lnTo>
                  <a:pt x="764" y="0"/>
                </a:lnTo>
                <a:lnTo>
                  <a:pt x="784" y="5"/>
                </a:lnTo>
                <a:lnTo>
                  <a:pt x="804" y="5"/>
                </a:lnTo>
                <a:lnTo>
                  <a:pt x="829" y="5"/>
                </a:lnTo>
                <a:lnTo>
                  <a:pt x="848" y="11"/>
                </a:lnTo>
                <a:lnTo>
                  <a:pt x="863" y="11"/>
                </a:lnTo>
                <a:lnTo>
                  <a:pt x="883" y="16"/>
                </a:lnTo>
                <a:lnTo>
                  <a:pt x="903" y="21"/>
                </a:lnTo>
                <a:lnTo>
                  <a:pt x="923" y="27"/>
                </a:lnTo>
                <a:lnTo>
                  <a:pt x="943" y="32"/>
                </a:lnTo>
                <a:lnTo>
                  <a:pt x="962" y="37"/>
                </a:lnTo>
                <a:lnTo>
                  <a:pt x="982" y="43"/>
                </a:lnTo>
                <a:lnTo>
                  <a:pt x="1002" y="53"/>
                </a:lnTo>
                <a:lnTo>
                  <a:pt x="1017" y="59"/>
                </a:lnTo>
                <a:lnTo>
                  <a:pt x="1042" y="69"/>
                </a:lnTo>
                <a:lnTo>
                  <a:pt x="1062" y="75"/>
                </a:lnTo>
                <a:lnTo>
                  <a:pt x="1076" y="85"/>
                </a:lnTo>
                <a:lnTo>
                  <a:pt x="1096" y="96"/>
                </a:lnTo>
                <a:lnTo>
                  <a:pt x="1111" y="107"/>
                </a:lnTo>
                <a:lnTo>
                  <a:pt x="1131" y="117"/>
                </a:lnTo>
                <a:lnTo>
                  <a:pt x="1146" y="128"/>
                </a:lnTo>
                <a:lnTo>
                  <a:pt x="1166" y="139"/>
                </a:lnTo>
                <a:lnTo>
                  <a:pt x="1181" y="155"/>
                </a:lnTo>
                <a:lnTo>
                  <a:pt x="1195" y="165"/>
                </a:lnTo>
                <a:lnTo>
                  <a:pt x="1210" y="181"/>
                </a:lnTo>
                <a:lnTo>
                  <a:pt x="1230" y="192"/>
                </a:lnTo>
                <a:lnTo>
                  <a:pt x="1245" y="208"/>
                </a:lnTo>
                <a:lnTo>
                  <a:pt x="1260" y="224"/>
                </a:lnTo>
                <a:lnTo>
                  <a:pt x="1275" y="235"/>
                </a:lnTo>
                <a:lnTo>
                  <a:pt x="1290" y="251"/>
                </a:lnTo>
                <a:lnTo>
                  <a:pt x="1300" y="267"/>
                </a:lnTo>
                <a:lnTo>
                  <a:pt x="1314" y="283"/>
                </a:lnTo>
                <a:lnTo>
                  <a:pt x="1329" y="304"/>
                </a:lnTo>
                <a:lnTo>
                  <a:pt x="1339" y="320"/>
                </a:lnTo>
                <a:lnTo>
                  <a:pt x="1349" y="336"/>
                </a:lnTo>
                <a:lnTo>
                  <a:pt x="1364" y="352"/>
                </a:lnTo>
                <a:lnTo>
                  <a:pt x="1374" y="373"/>
                </a:lnTo>
                <a:lnTo>
                  <a:pt x="1384" y="389"/>
                </a:lnTo>
                <a:lnTo>
                  <a:pt x="1394" y="411"/>
                </a:lnTo>
                <a:lnTo>
                  <a:pt x="1404" y="427"/>
                </a:lnTo>
                <a:lnTo>
                  <a:pt x="1409" y="448"/>
                </a:lnTo>
                <a:lnTo>
                  <a:pt x="1424" y="464"/>
                </a:lnTo>
                <a:lnTo>
                  <a:pt x="1433" y="480"/>
                </a:lnTo>
                <a:lnTo>
                  <a:pt x="1438" y="501"/>
                </a:lnTo>
                <a:lnTo>
                  <a:pt x="1443" y="522"/>
                </a:lnTo>
                <a:lnTo>
                  <a:pt x="1453" y="544"/>
                </a:lnTo>
                <a:lnTo>
                  <a:pt x="1458" y="560"/>
                </a:lnTo>
                <a:lnTo>
                  <a:pt x="1463" y="581"/>
                </a:lnTo>
                <a:lnTo>
                  <a:pt x="1468" y="602"/>
                </a:lnTo>
                <a:lnTo>
                  <a:pt x="1473" y="624"/>
                </a:lnTo>
                <a:lnTo>
                  <a:pt x="1473" y="645"/>
                </a:lnTo>
                <a:lnTo>
                  <a:pt x="1478" y="666"/>
                </a:lnTo>
                <a:lnTo>
                  <a:pt x="1478" y="688"/>
                </a:lnTo>
                <a:lnTo>
                  <a:pt x="1483" y="709"/>
                </a:lnTo>
                <a:lnTo>
                  <a:pt x="1483" y="730"/>
                </a:lnTo>
                <a:lnTo>
                  <a:pt x="1483" y="752"/>
                </a:lnTo>
                <a:lnTo>
                  <a:pt x="1483" y="773"/>
                </a:lnTo>
              </a:path>
            </a:pathLst>
          </a:custGeom>
          <a:noFill/>
          <a:ln w="7938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3" name="Arc 85"/>
          <p:cNvSpPr>
            <a:spLocks/>
          </p:cNvSpPr>
          <p:nvPr/>
        </p:nvSpPr>
        <p:spPr bwMode="auto">
          <a:xfrm>
            <a:off x="3467100" y="3165475"/>
            <a:ext cx="1050925" cy="1187450"/>
          </a:xfrm>
          <a:custGeom>
            <a:avLst/>
            <a:gdLst>
              <a:gd name="G0" fmla="+- 0 0 0"/>
              <a:gd name="G1" fmla="+- 7867 0 0"/>
              <a:gd name="G2" fmla="+- 21600 0 0"/>
              <a:gd name="T0" fmla="*/ 20116 w 21600"/>
              <a:gd name="T1" fmla="*/ 0 h 23507"/>
              <a:gd name="T2" fmla="*/ 14898 w 21600"/>
              <a:gd name="T3" fmla="*/ 23507 h 23507"/>
              <a:gd name="T4" fmla="*/ 0 w 21600"/>
              <a:gd name="T5" fmla="*/ 7867 h 23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507" fill="none" extrusionOk="0">
                <a:moveTo>
                  <a:pt x="20116" y="-1"/>
                </a:moveTo>
                <a:cubicBezTo>
                  <a:pt x="21096" y="2506"/>
                  <a:pt x="21600" y="5175"/>
                  <a:pt x="21600" y="7867"/>
                </a:cubicBezTo>
                <a:cubicBezTo>
                  <a:pt x="21600" y="13777"/>
                  <a:pt x="19177" y="19430"/>
                  <a:pt x="14897" y="23506"/>
                </a:cubicBezTo>
              </a:path>
              <a:path w="21600" h="23507" stroke="0" extrusionOk="0">
                <a:moveTo>
                  <a:pt x="20116" y="-1"/>
                </a:moveTo>
                <a:cubicBezTo>
                  <a:pt x="21096" y="2506"/>
                  <a:pt x="21600" y="5175"/>
                  <a:pt x="21600" y="7867"/>
                </a:cubicBezTo>
                <a:cubicBezTo>
                  <a:pt x="21600" y="13777"/>
                  <a:pt x="19177" y="19430"/>
                  <a:pt x="14897" y="23506"/>
                </a:cubicBezTo>
                <a:lnTo>
                  <a:pt x="0" y="7867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4" name="Arc 86"/>
          <p:cNvSpPr>
            <a:spLocks/>
          </p:cNvSpPr>
          <p:nvPr/>
        </p:nvSpPr>
        <p:spPr bwMode="auto">
          <a:xfrm>
            <a:off x="5635625" y="2744788"/>
            <a:ext cx="1050925" cy="1106487"/>
          </a:xfrm>
          <a:custGeom>
            <a:avLst/>
            <a:gdLst>
              <a:gd name="G0" fmla="+- 21600 0 0"/>
              <a:gd name="G1" fmla="+- 15810 0 0"/>
              <a:gd name="G2" fmla="+- 21600 0 0"/>
              <a:gd name="T0" fmla="*/ 901 w 21600"/>
              <a:gd name="T1" fmla="*/ 21982 h 21982"/>
              <a:gd name="T2" fmla="*/ 6883 w 21600"/>
              <a:gd name="T3" fmla="*/ 0 h 21982"/>
              <a:gd name="T4" fmla="*/ 21600 w 21600"/>
              <a:gd name="T5" fmla="*/ 15810 h 2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2" fill="none" extrusionOk="0">
                <a:moveTo>
                  <a:pt x="900" y="21982"/>
                </a:moveTo>
                <a:cubicBezTo>
                  <a:pt x="303" y="19979"/>
                  <a:pt x="0" y="17900"/>
                  <a:pt x="0" y="15810"/>
                </a:cubicBezTo>
                <a:cubicBezTo>
                  <a:pt x="-1" y="9812"/>
                  <a:pt x="2493" y="4085"/>
                  <a:pt x="6882" y="-1"/>
                </a:cubicBezTo>
              </a:path>
              <a:path w="21600" h="21982" stroke="0" extrusionOk="0">
                <a:moveTo>
                  <a:pt x="900" y="21982"/>
                </a:moveTo>
                <a:cubicBezTo>
                  <a:pt x="303" y="19979"/>
                  <a:pt x="0" y="17900"/>
                  <a:pt x="0" y="15810"/>
                </a:cubicBezTo>
                <a:cubicBezTo>
                  <a:pt x="-1" y="9812"/>
                  <a:pt x="2493" y="4085"/>
                  <a:pt x="6882" y="-1"/>
                </a:cubicBezTo>
                <a:lnTo>
                  <a:pt x="21600" y="15810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5" name="Arc 87"/>
          <p:cNvSpPr>
            <a:spLocks/>
          </p:cNvSpPr>
          <p:nvPr/>
        </p:nvSpPr>
        <p:spPr bwMode="auto">
          <a:xfrm>
            <a:off x="5402263" y="3324225"/>
            <a:ext cx="930275" cy="1087438"/>
          </a:xfrm>
          <a:custGeom>
            <a:avLst/>
            <a:gdLst>
              <a:gd name="G0" fmla="+- 19121 0 0"/>
              <a:gd name="G1" fmla="+- 21593 0 0"/>
              <a:gd name="G2" fmla="+- 21600 0 0"/>
              <a:gd name="T0" fmla="*/ 0 w 19121"/>
              <a:gd name="T1" fmla="*/ 11545 h 21593"/>
              <a:gd name="T2" fmla="*/ 18566 w 19121"/>
              <a:gd name="T3" fmla="*/ 0 h 21593"/>
              <a:gd name="T4" fmla="*/ 19121 w 19121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21" h="21593" fill="none" extrusionOk="0">
                <a:moveTo>
                  <a:pt x="0" y="11545"/>
                </a:moveTo>
                <a:cubicBezTo>
                  <a:pt x="3640" y="4617"/>
                  <a:pt x="10742" y="201"/>
                  <a:pt x="18566" y="0"/>
                </a:cubicBezTo>
              </a:path>
              <a:path w="19121" h="21593" stroke="0" extrusionOk="0">
                <a:moveTo>
                  <a:pt x="0" y="11545"/>
                </a:moveTo>
                <a:cubicBezTo>
                  <a:pt x="3640" y="4617"/>
                  <a:pt x="10742" y="201"/>
                  <a:pt x="18566" y="0"/>
                </a:cubicBezTo>
                <a:lnTo>
                  <a:pt x="19121" y="21593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6" name="Arc 88"/>
          <p:cNvSpPr>
            <a:spLocks/>
          </p:cNvSpPr>
          <p:nvPr/>
        </p:nvSpPr>
        <p:spPr bwMode="auto">
          <a:xfrm>
            <a:off x="6337300" y="3543300"/>
            <a:ext cx="1047750" cy="865188"/>
          </a:xfrm>
          <a:custGeom>
            <a:avLst/>
            <a:gdLst>
              <a:gd name="G0" fmla="+- 21600 0 0"/>
              <a:gd name="G1" fmla="+- 16268 0 0"/>
              <a:gd name="G2" fmla="+- 21600 0 0"/>
              <a:gd name="T0" fmla="*/ 19 w 21600"/>
              <a:gd name="T1" fmla="*/ 17180 h 17180"/>
              <a:gd name="T2" fmla="*/ 7390 w 21600"/>
              <a:gd name="T3" fmla="*/ 0 h 17180"/>
              <a:gd name="T4" fmla="*/ 21600 w 21600"/>
              <a:gd name="T5" fmla="*/ 16268 h 17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180" fill="none" extrusionOk="0">
                <a:moveTo>
                  <a:pt x="19" y="17179"/>
                </a:moveTo>
                <a:cubicBezTo>
                  <a:pt x="6" y="16876"/>
                  <a:pt x="0" y="16572"/>
                  <a:pt x="0" y="16268"/>
                </a:cubicBezTo>
                <a:cubicBezTo>
                  <a:pt x="-1" y="10032"/>
                  <a:pt x="2694" y="4102"/>
                  <a:pt x="7390" y="0"/>
                </a:cubicBezTo>
              </a:path>
              <a:path w="21600" h="17180" stroke="0" extrusionOk="0">
                <a:moveTo>
                  <a:pt x="19" y="17179"/>
                </a:moveTo>
                <a:cubicBezTo>
                  <a:pt x="6" y="16876"/>
                  <a:pt x="0" y="16572"/>
                  <a:pt x="0" y="16268"/>
                </a:cubicBezTo>
                <a:cubicBezTo>
                  <a:pt x="-1" y="10032"/>
                  <a:pt x="2694" y="4102"/>
                  <a:pt x="7390" y="0"/>
                </a:cubicBezTo>
                <a:lnTo>
                  <a:pt x="21600" y="16268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7" name="Arc 89"/>
          <p:cNvSpPr>
            <a:spLocks/>
          </p:cNvSpPr>
          <p:nvPr/>
        </p:nvSpPr>
        <p:spPr bwMode="auto">
          <a:xfrm>
            <a:off x="4097338" y="3462338"/>
            <a:ext cx="995362" cy="1065212"/>
          </a:xfrm>
          <a:custGeom>
            <a:avLst/>
            <a:gdLst>
              <a:gd name="G0" fmla="+- 0 0 0"/>
              <a:gd name="G1" fmla="+- 21237 0 0"/>
              <a:gd name="G2" fmla="+- 21600 0 0"/>
              <a:gd name="T0" fmla="*/ 3942 w 20458"/>
              <a:gd name="T1" fmla="*/ 0 h 21237"/>
              <a:gd name="T2" fmla="*/ 20458 w 20458"/>
              <a:gd name="T3" fmla="*/ 14306 h 21237"/>
              <a:gd name="T4" fmla="*/ 0 w 20458"/>
              <a:gd name="T5" fmla="*/ 21237 h 2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58" h="21237" fill="none" extrusionOk="0">
                <a:moveTo>
                  <a:pt x="3942" y="-1"/>
                </a:moveTo>
                <a:cubicBezTo>
                  <a:pt x="11631" y="1427"/>
                  <a:pt x="17948" y="6899"/>
                  <a:pt x="20457" y="14306"/>
                </a:cubicBezTo>
              </a:path>
              <a:path w="20458" h="21237" stroke="0" extrusionOk="0">
                <a:moveTo>
                  <a:pt x="3942" y="-1"/>
                </a:moveTo>
                <a:cubicBezTo>
                  <a:pt x="11631" y="1427"/>
                  <a:pt x="17948" y="6899"/>
                  <a:pt x="20457" y="14306"/>
                </a:cubicBezTo>
                <a:lnTo>
                  <a:pt x="0" y="21237"/>
                </a:lnTo>
                <a:close/>
              </a:path>
            </a:pathLst>
          </a:custGeom>
          <a:noFill/>
          <a:ln w="79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8" name="Line 90"/>
          <p:cNvSpPr>
            <a:spLocks noChangeShapeType="1"/>
          </p:cNvSpPr>
          <p:nvPr/>
        </p:nvSpPr>
        <p:spPr bwMode="auto">
          <a:xfrm>
            <a:off x="1684338" y="1860550"/>
            <a:ext cx="5699125" cy="2497138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 flipH="1" flipV="1">
            <a:off x="1700213" y="1868488"/>
            <a:ext cx="47625" cy="68262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0" name="Line 92"/>
          <p:cNvSpPr>
            <a:spLocks noChangeShapeType="1"/>
          </p:cNvSpPr>
          <p:nvPr/>
        </p:nvSpPr>
        <p:spPr bwMode="auto">
          <a:xfrm flipH="1">
            <a:off x="1700213" y="1868488"/>
            <a:ext cx="79375" cy="1587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1" name="Line 93"/>
          <p:cNvSpPr>
            <a:spLocks noChangeShapeType="1"/>
          </p:cNvSpPr>
          <p:nvPr/>
        </p:nvSpPr>
        <p:spPr bwMode="auto">
          <a:xfrm flipH="1">
            <a:off x="3046413" y="1225550"/>
            <a:ext cx="4691062" cy="3351213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2" name="Line 94"/>
          <p:cNvSpPr>
            <a:spLocks noChangeShapeType="1"/>
          </p:cNvSpPr>
          <p:nvPr/>
        </p:nvSpPr>
        <p:spPr bwMode="auto">
          <a:xfrm flipV="1">
            <a:off x="7659688" y="1243013"/>
            <a:ext cx="61912" cy="7937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3" name="Line 95"/>
          <p:cNvSpPr>
            <a:spLocks noChangeShapeType="1"/>
          </p:cNvSpPr>
          <p:nvPr/>
        </p:nvSpPr>
        <p:spPr bwMode="auto">
          <a:xfrm flipV="1">
            <a:off x="7691438" y="1243013"/>
            <a:ext cx="30162" cy="58737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 flipH="1">
            <a:off x="3059113" y="4365625"/>
            <a:ext cx="4337050" cy="219075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5" name="Line 97"/>
          <p:cNvSpPr>
            <a:spLocks noChangeShapeType="1"/>
          </p:cNvSpPr>
          <p:nvPr/>
        </p:nvSpPr>
        <p:spPr bwMode="auto">
          <a:xfrm>
            <a:off x="4525963" y="996950"/>
            <a:ext cx="2857500" cy="3360738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6" name="Line 98"/>
          <p:cNvSpPr>
            <a:spLocks noChangeShapeType="1"/>
          </p:cNvSpPr>
          <p:nvPr/>
        </p:nvSpPr>
        <p:spPr bwMode="auto">
          <a:xfrm flipH="1">
            <a:off x="3046413" y="996950"/>
            <a:ext cx="1479550" cy="3579813"/>
          </a:xfrm>
          <a:prstGeom prst="line">
            <a:avLst/>
          </a:prstGeom>
          <a:noFill/>
          <a:ln w="793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6832600" y="3857625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600" b="1" i="1">
                <a:solidFill>
                  <a:srgbClr val="808080"/>
                </a:solidFill>
              </a:rPr>
              <a:t>o</a:t>
            </a:r>
            <a:endParaRPr lang="en-IE"/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6738938" y="4154488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600" b="1" i="1">
                <a:solidFill>
                  <a:srgbClr val="808080"/>
                </a:solidFill>
              </a:rPr>
              <a:t>o</a:t>
            </a:r>
            <a:endParaRPr lang="en-IE"/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3573463" y="426402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600" b="1" i="1">
                <a:solidFill>
                  <a:srgbClr val="808080"/>
                </a:solidFill>
              </a:rPr>
              <a:t>x</a:t>
            </a:r>
            <a:endParaRPr lang="en-IE"/>
          </a:p>
        </p:txBody>
      </p: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3392488" y="394335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600" b="1" i="1">
                <a:solidFill>
                  <a:srgbClr val="808080"/>
                </a:solidFill>
              </a:rPr>
              <a:t>x</a:t>
            </a:r>
            <a:endParaRPr lang="en-IE"/>
          </a:p>
        </p:txBody>
      </p:sp>
      <p:sp>
        <p:nvSpPr>
          <p:cNvPr id="2151" name="Oval 103"/>
          <p:cNvSpPr>
            <a:spLocks noChangeArrowheads="1"/>
          </p:cNvSpPr>
          <p:nvPr/>
        </p:nvSpPr>
        <p:spPr bwMode="auto">
          <a:xfrm>
            <a:off x="4872038" y="3248025"/>
            <a:ext cx="39687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52" name="Rectangle 104"/>
          <p:cNvSpPr>
            <a:spLocks noChangeArrowheads="1"/>
          </p:cNvSpPr>
          <p:nvPr/>
        </p:nvSpPr>
        <p:spPr bwMode="auto">
          <a:xfrm>
            <a:off x="4895850" y="3095625"/>
            <a:ext cx="641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mtClean="0"/>
              <a:t>I</a:t>
            </a:r>
            <a:endParaRPr lang="en-IE"/>
          </a:p>
        </p:txBody>
      </p:sp>
      <p:sp>
        <p:nvSpPr>
          <p:cNvPr id="2153" name="Oval 105"/>
          <p:cNvSpPr>
            <a:spLocks noChangeArrowheads="1"/>
          </p:cNvSpPr>
          <p:nvPr/>
        </p:nvSpPr>
        <p:spPr bwMode="auto">
          <a:xfrm>
            <a:off x="4502150" y="3502025"/>
            <a:ext cx="39688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54" name="Oval 106"/>
          <p:cNvSpPr>
            <a:spLocks noChangeArrowheads="1"/>
          </p:cNvSpPr>
          <p:nvPr/>
        </p:nvSpPr>
        <p:spPr bwMode="auto">
          <a:xfrm>
            <a:off x="5619750" y="3578225"/>
            <a:ext cx="47625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55" name="Oval 107"/>
          <p:cNvSpPr>
            <a:spLocks noChangeArrowheads="1"/>
          </p:cNvSpPr>
          <p:nvPr/>
        </p:nvSpPr>
        <p:spPr bwMode="auto">
          <a:xfrm>
            <a:off x="4510088" y="981075"/>
            <a:ext cx="39687" cy="412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4589463" y="828675"/>
            <a:ext cx="1538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mtClean="0"/>
              <a:t>A</a:t>
            </a:r>
            <a:endParaRPr lang="en-IE"/>
          </a:p>
        </p:txBody>
      </p:sp>
      <p:sp>
        <p:nvSpPr>
          <p:cNvPr id="2157" name="Oval 109"/>
          <p:cNvSpPr>
            <a:spLocks noChangeArrowheads="1"/>
          </p:cNvSpPr>
          <p:nvPr/>
        </p:nvSpPr>
        <p:spPr bwMode="auto">
          <a:xfrm>
            <a:off x="3030538" y="4560888"/>
            <a:ext cx="39687" cy="412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2928938" y="4619625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200" b="1" smtClean="0">
                <a:solidFill>
                  <a:srgbClr val="000000"/>
                </a:solidFill>
              </a:rPr>
              <a:t>B</a:t>
            </a:r>
            <a:endParaRPr lang="en-IE" sz="3600" b="1"/>
          </a:p>
        </p:txBody>
      </p:sp>
      <p:sp>
        <p:nvSpPr>
          <p:cNvPr id="2159" name="Oval 111"/>
          <p:cNvSpPr>
            <a:spLocks noChangeArrowheads="1"/>
          </p:cNvSpPr>
          <p:nvPr/>
        </p:nvSpPr>
        <p:spPr bwMode="auto">
          <a:xfrm>
            <a:off x="7367588" y="4340225"/>
            <a:ext cx="39687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7446963" y="4398963"/>
            <a:ext cx="12984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IE" sz="1400" b="1" smtClean="0">
                <a:solidFill>
                  <a:srgbClr val="000000"/>
                </a:solidFill>
              </a:rPr>
              <a:t>C</a:t>
            </a:r>
            <a:endParaRPr lang="en-IE" b="1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7236296" y="1600200"/>
            <a:ext cx="1728192" cy="2159000"/>
          </a:xfrm>
        </p:spPr>
        <p:txBody>
          <a:bodyPr/>
          <a:lstStyle/>
          <a:p>
            <a:pPr marL="0" indent="0">
              <a:buNone/>
            </a:pPr>
            <a:r>
              <a:rPr lang="en-IE" sz="1600" smtClean="0"/>
              <a:t>Nasc le </a:t>
            </a:r>
            <a:r>
              <a:rPr lang="en-IE" sz="1600" b="1" smtClean="0"/>
              <a:t>Tógáil 1 </a:t>
            </a:r>
          </a:p>
          <a:p>
            <a:pPr marL="0" indent="0">
              <a:buNone/>
            </a:pPr>
            <a:r>
              <a:rPr lang="en-IE" sz="1600" smtClean="0"/>
              <a:t>Déroinnteoir Uillinne a thógáil </a:t>
            </a:r>
          </a:p>
          <a:p>
            <a:pPr marL="0" indent="0">
              <a:buNone/>
            </a:pPr>
            <a:r>
              <a:rPr lang="en-IE" sz="1600" smtClean="0">
                <a:hlinkClick r:id="rId3"/>
              </a:rPr>
              <a:t>http://www.mathopenref.com/constbisectangle.html</a:t>
            </a:r>
            <a:endParaRPr lang="en-IE" sz="1600" smtClean="0"/>
          </a:p>
          <a:p>
            <a:pPr marL="0" indent="0">
              <a:buNone/>
            </a:pPr>
            <a:endParaRPr lang="en-IE" sz="16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83568" y="5013176"/>
            <a:ext cx="7323633" cy="126286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IE" sz="1200" b="1" smtClean="0">
                <a:latin typeface="Tahoma" pitchFamily="34" charset="0"/>
              </a:rPr>
              <a:t>Tarraing an triantán ABC</a:t>
            </a:r>
          </a:p>
          <a:p>
            <a:pPr>
              <a:lnSpc>
                <a:spcPct val="80000"/>
              </a:lnSpc>
            </a:pPr>
            <a:r>
              <a:rPr lang="en-IE" sz="1200" b="1" smtClean="0">
                <a:latin typeface="Tahoma" pitchFamily="34" charset="0"/>
              </a:rPr>
              <a:t>Tóg déroinnteoir na huillinne ABC ag baint úsáid as stuanna a tharraingítear le compas. </a:t>
            </a:r>
          </a:p>
          <a:p>
            <a:pPr>
              <a:lnSpc>
                <a:spcPct val="80000"/>
              </a:lnSpc>
            </a:pPr>
            <a:r>
              <a:rPr lang="en-IE" sz="1200" b="1" smtClean="0">
                <a:latin typeface="Tahoma" pitchFamily="34" charset="0"/>
              </a:rPr>
              <a:t>Tóg déroinnteoir na huillinne ABC ag baint úsáid as stuanna a tharraingítear le compa. </a:t>
            </a:r>
          </a:p>
          <a:p>
            <a:pPr>
              <a:lnSpc>
                <a:spcPct val="80000"/>
              </a:lnSpc>
            </a:pPr>
            <a:r>
              <a:rPr lang="en-IE" sz="1200" b="1" smtClean="0">
                <a:latin typeface="Tahoma" pitchFamily="34" charset="0"/>
              </a:rPr>
              <a:t>Trasnaíonn na déroinnteoirí ag I, ionlár(incentre)  an triantain </a:t>
            </a:r>
          </a:p>
          <a:p>
            <a:pPr>
              <a:lnSpc>
                <a:spcPct val="80000"/>
              </a:lnSpc>
            </a:pPr>
            <a:r>
              <a:rPr lang="en-IE" sz="1200" b="1" smtClean="0">
                <a:latin typeface="Tahoma" pitchFamily="34" charset="0"/>
              </a:rPr>
              <a:t>Agus I mar lár, tarraing liné ingéarach le BC. Áit a mbuaileann sé = D. ID = ga an chiorcal    </a:t>
            </a:r>
          </a:p>
          <a:p>
            <a:pPr>
              <a:lnSpc>
                <a:spcPct val="80000"/>
              </a:lnSpc>
            </a:pPr>
            <a:r>
              <a:rPr lang="en-IE" sz="1400" b="1" smtClean="0">
                <a:latin typeface="Tahoma" pitchFamily="34" charset="0"/>
                <a:hlinkClick r:id="rId4"/>
              </a:rPr>
              <a:t>http://www.mathopenref.com/constincenter.html</a:t>
            </a:r>
            <a:endParaRPr lang="en-IE" sz="1400" b="1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IE" sz="1400" b="1" smtClean="0">
                <a:latin typeface="Tahoma" pitchFamily="34" charset="0"/>
                <a:hlinkClick r:id="rId5"/>
              </a:rPr>
              <a:t>http://www.mathopenref.com/constincircle.html</a:t>
            </a:r>
            <a:r>
              <a:rPr lang="en-IE" sz="1400" b="1" smtClean="0">
                <a:latin typeface="Tahoma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I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1" grpId="0" animBg="1"/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44" grpId="0" animBg="1"/>
      <p:bldP spid="2145" grpId="0" animBg="1"/>
      <p:bldP spid="2146" grpId="0" animBg="1"/>
      <p:bldP spid="2147" grpId="0"/>
      <p:bldP spid="2148" grpId="0"/>
      <p:bldP spid="2149" grpId="0"/>
      <p:bldP spid="2150" grpId="0"/>
      <p:bldP spid="2151" grpId="0" animBg="1"/>
      <p:bldP spid="2152" grpId="0"/>
      <p:bldP spid="2153" grpId="0" animBg="1"/>
      <p:bldP spid="2154" grpId="0" animBg="1"/>
      <p:bldP spid="2155" grpId="0" animBg="1"/>
      <p:bldP spid="2156" grpId="0"/>
      <p:bldP spid="2157" grpId="0" animBg="1"/>
      <p:bldP spid="2158" grpId="0"/>
      <p:bldP spid="2159" grpId="0" animBg="1"/>
      <p:bldP spid="216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Default Design</vt:lpstr>
      <vt:lpstr>Inchiorcail (incircle) a thógáil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Cammie Gallagher</dc:creator>
  <cp:lastModifiedBy>User</cp:lastModifiedBy>
  <cp:revision>10</cp:revision>
  <dcterms:created xsi:type="dcterms:W3CDTF">2002-11-20T12:02:49Z</dcterms:created>
  <dcterms:modified xsi:type="dcterms:W3CDTF">2013-02-10T11:49:35Z</dcterms:modified>
</cp:coreProperties>
</file>